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0" r:id="rId2"/>
    <p:sldId id="262" r:id="rId3"/>
    <p:sldId id="263" r:id="rId4"/>
    <p:sldId id="267" r:id="rId5"/>
    <p:sldId id="281" r:id="rId6"/>
    <p:sldId id="278" r:id="rId7"/>
    <p:sldId id="260" r:id="rId8"/>
    <p:sldId id="265" r:id="rId9"/>
    <p:sldId id="258" r:id="rId10"/>
    <p:sldId id="271" r:id="rId11"/>
    <p:sldId id="268" r:id="rId12"/>
    <p:sldId id="257" r:id="rId13"/>
    <p:sldId id="25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44EF0FC-9415-4865-97A6-935B704AA05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D2AC181-4BF1-445A-990C-37542CE9733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1323" y="3657600"/>
            <a:ext cx="7772400" cy="1470025"/>
          </a:xfrm>
        </p:spPr>
        <p:txBody>
          <a:bodyPr/>
          <a:lstStyle/>
          <a:p>
            <a:r>
              <a:rPr lang="en-US" dirty="0"/>
              <a:t>OFFICIAL LAUNCH OF THE ARAB REGION ATLAS OF OUR CHANGING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46184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48" y="304800"/>
            <a:ext cx="8484774" cy="63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7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1878"/>
            <a:ext cx="5181600" cy="6577178"/>
          </a:xfrm>
        </p:spPr>
      </p:pic>
      <p:sp>
        <p:nvSpPr>
          <p:cNvPr id="2" name="Rectangle 1"/>
          <p:cNvSpPr/>
          <p:nvPr/>
        </p:nvSpPr>
        <p:spPr>
          <a:xfrm>
            <a:off x="2057400" y="4267200"/>
            <a:ext cx="2667000" cy="228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through Google Earth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1000" y="2019300"/>
            <a:ext cx="37338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Featuring more than 200 hotspots from the Atlas of Our Changing Environment Series</a:t>
            </a:r>
          </a:p>
          <a:p>
            <a:r>
              <a:rPr lang="en-US" sz="2400" dirty="0" smtClean="0"/>
              <a:t>Downloadable KML to view in the Google Earth and Google Earth Pro software programs</a:t>
            </a:r>
          </a:p>
          <a:p>
            <a:r>
              <a:rPr lang="en-US" sz="2400" dirty="0" smtClean="0"/>
              <a:t>View in Google Earth under “Global Awareness layer”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6372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62644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en-US" dirty="0" smtClean="0"/>
              <a:t>Google Earth layer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Access through </a:t>
            </a:r>
            <a:br>
              <a:rPr lang="en-US" dirty="0" smtClean="0"/>
            </a:br>
            <a:r>
              <a:rPr lang="en-US" dirty="0" smtClean="0"/>
              <a:t>multimedia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"/>
          <a:stretch/>
        </p:blipFill>
        <p:spPr>
          <a:xfrm>
            <a:off x="762000" y="76200"/>
            <a:ext cx="4389000" cy="6466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3" y="1698171"/>
            <a:ext cx="4393097" cy="50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5334000" cy="1143000"/>
          </a:xfrm>
        </p:spPr>
        <p:txBody>
          <a:bodyPr/>
          <a:lstStyle/>
          <a:p>
            <a:r>
              <a:rPr lang="en-US" dirty="0" smtClean="0"/>
              <a:t>ATLAS of our changing environment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114800"/>
          </a:xfrm>
        </p:spPr>
        <p:txBody>
          <a:bodyPr>
            <a:noAutofit/>
          </a:bodyPr>
          <a:lstStyle/>
          <a:p>
            <a:r>
              <a:rPr lang="en-US" sz="1800" dirty="0"/>
              <a:t>The </a:t>
            </a:r>
            <a:r>
              <a:rPr lang="en-US" sz="1800" b="1" dirty="0"/>
              <a:t>Atlas of Our Changing Environment</a:t>
            </a:r>
            <a:r>
              <a:rPr lang="en-US" sz="1800" dirty="0"/>
              <a:t> </a:t>
            </a:r>
            <a:r>
              <a:rPr lang="en-US" sz="1800" dirty="0" smtClean="0"/>
              <a:t>publications</a:t>
            </a:r>
            <a:br>
              <a:rPr lang="en-US" sz="1800" dirty="0" smtClean="0"/>
            </a:br>
            <a:r>
              <a:rPr lang="en-US" sz="1800" dirty="0" smtClean="0"/>
              <a:t>use </a:t>
            </a:r>
            <a:r>
              <a:rPr lang="en-US" sz="1800" dirty="0"/>
              <a:t>a combination of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ground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photographs, current and historical satellite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images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narrative </a:t>
            </a:r>
            <a:r>
              <a:rPr lang="en-US" sz="1800" dirty="0" smtClean="0"/>
              <a:t>based </a:t>
            </a:r>
            <a:r>
              <a:rPr lang="en-US" sz="1800" dirty="0"/>
              <a:t>on extensive scientific evidence to illustrate how humans have altered their surroundings and continue to make </a:t>
            </a:r>
            <a:r>
              <a:rPr lang="en-US" sz="1800" dirty="0" smtClean="0"/>
              <a:t>changes </a:t>
            </a:r>
            <a:r>
              <a:rPr lang="en-US" sz="1800" dirty="0"/>
              <a:t>to the </a:t>
            </a:r>
            <a:r>
              <a:rPr lang="en-US" sz="1800" dirty="0" smtClean="0"/>
              <a:t>environment </a:t>
            </a:r>
          </a:p>
          <a:p>
            <a:r>
              <a:rPr lang="en-US" sz="1800" dirty="0" smtClean="0"/>
              <a:t>Demonstrates </a:t>
            </a:r>
            <a:r>
              <a:rPr lang="en-US" sz="1800" dirty="0"/>
              <a:t>the importance of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developing, harnessing and sharing technologies </a:t>
            </a:r>
            <a:r>
              <a:rPr lang="en-US" sz="1800" dirty="0"/>
              <a:t>that help provide deeper understanding of the dynamics of environmental </a:t>
            </a:r>
            <a:r>
              <a:rPr lang="en-US" sz="1800" dirty="0" smtClean="0"/>
              <a:t>change</a:t>
            </a:r>
          </a:p>
          <a:p>
            <a:r>
              <a:rPr lang="en-US" sz="1800" dirty="0" smtClean="0"/>
              <a:t>Words </a:t>
            </a:r>
            <a:r>
              <a:rPr lang="en-US" sz="1800" dirty="0"/>
              <a:t>and pictures </a:t>
            </a:r>
            <a:r>
              <a:rPr lang="en-US" sz="1800" dirty="0" smtClean="0"/>
              <a:t>serve </a:t>
            </a:r>
            <a:r>
              <a:rPr lang="en-US" sz="1800" dirty="0"/>
              <a:t>as a vivid reminder that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planet is our only current home</a:t>
            </a:r>
            <a:r>
              <a:rPr lang="en-US" sz="1800" dirty="0"/>
              <a:t>, and that sound policy decisions and positive actions by societies and individuals are needed to sustain the Earth and the well-being of its </a:t>
            </a:r>
            <a:r>
              <a:rPr lang="en-US" sz="1800" dirty="0" smtClean="0"/>
              <a:t>inhabitants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5" y="95250"/>
            <a:ext cx="29813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:\My Documents\Arab Atlas\All Atlas Covers\Covers (front)\latinAmericaandtheCaribbean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66" y="521456"/>
            <a:ext cx="1976054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y Documents\Arab Atlas\All Atlas Covers\Covers (front)\Africa Water A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6" y="513218"/>
            <a:ext cx="1849658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793" y="3152209"/>
            <a:ext cx="1964826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y Documents\Arab Atlas\All Atlas Covers\Covers (front)\Kenya At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695"/>
            <a:ext cx="1853838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y Documents\Arab Atlas\All Atlas Covers\Covers (front)\Kenya Wetlands Atl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45" y="152400"/>
            <a:ext cx="1878155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My Documents\Arab Atlas\All Atlas Covers\Covers (front)\Rwanda Atlas Co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61" y="4341341"/>
            <a:ext cx="1818178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My Documents\Arab Atlas\All Atlas Covers\Covers (front)\Uganda Atl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0" y="3124200"/>
            <a:ext cx="2043114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My Documents\Arab Atlas\Cover_cropp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792733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3026" y="4340929"/>
            <a:ext cx="1778633" cy="237744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y Documents\Arab Atlas\All Atlas Covers\Covers (front)\One Planet Many Peop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25" y="1701938"/>
            <a:ext cx="2504635" cy="3108960"/>
          </a:xfrm>
          <a:prstGeom prst="rect">
            <a:avLst/>
          </a:prstGeom>
          <a:noFill/>
          <a:effectLst>
            <a:glow rad="1524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3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94" y="0"/>
            <a:ext cx="4439606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04800" y="3276600"/>
            <a:ext cx="2047396" cy="0"/>
          </a:xfrm>
          <a:prstGeom prst="straightConnector1">
            <a:avLst/>
          </a:prstGeom>
          <a:ln w="666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533400"/>
            <a:ext cx="1600200" cy="1143000"/>
          </a:xfrm>
          <a:prstGeom prst="rect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915182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http://na.unep.net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73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9387" r="24376" b="4771"/>
          <a:stretch/>
        </p:blipFill>
        <p:spPr bwMode="auto">
          <a:xfrm>
            <a:off x="1371600" y="71846"/>
            <a:ext cx="6527725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00800" y="1752600"/>
            <a:ext cx="1422325" cy="1371600"/>
          </a:xfrm>
          <a:prstGeom prst="rect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0" y="3276600"/>
            <a:ext cx="180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COMING SOON: </a:t>
            </a:r>
          </a:p>
          <a:p>
            <a:pPr marL="285750" indent="-285750">
              <a:buFont typeface="Arial Narrow" panose="020B0606020202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YouTube video</a:t>
            </a:r>
          </a:p>
          <a:p>
            <a:pPr marL="285750" indent="-285750">
              <a:buFont typeface="Arial Narrow" panose="020B0606020202030204" pitchFamily="34" charset="0"/>
              <a:buChar char="→"/>
            </a:pPr>
            <a:r>
              <a:rPr lang="en-US" dirty="0" smtClean="0">
                <a:solidFill>
                  <a:schemeClr val="bg1"/>
                </a:solidFill>
              </a:rPr>
              <a:t> E-book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 Region Atlas of Our Changing Environment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581400" y="2819400"/>
            <a:ext cx="37338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Some of the changes illustrated:</a:t>
            </a:r>
          </a:p>
          <a:p>
            <a:pPr lvl="1"/>
            <a:r>
              <a:rPr lang="en-US" sz="2000" dirty="0"/>
              <a:t>Rapid urbanization</a:t>
            </a:r>
          </a:p>
          <a:p>
            <a:pPr lvl="1"/>
            <a:r>
              <a:rPr lang="en-US" sz="2000" dirty="0"/>
              <a:t>Coastal </a:t>
            </a:r>
            <a:r>
              <a:rPr lang="en-US" sz="2000" dirty="0" smtClean="0"/>
              <a:t>development</a:t>
            </a:r>
            <a:endParaRPr lang="en-US" sz="2000" dirty="0"/>
          </a:p>
          <a:p>
            <a:pPr lvl="1"/>
            <a:r>
              <a:rPr lang="en-US" sz="2000" dirty="0"/>
              <a:t>Expansion of agriculture</a:t>
            </a:r>
          </a:p>
          <a:p>
            <a:pPr lvl="1"/>
            <a:r>
              <a:rPr lang="en-US" sz="2000" dirty="0" smtClean="0"/>
              <a:t>Impacts of volcanic eruptions</a:t>
            </a:r>
          </a:p>
          <a:p>
            <a:pPr lvl="1"/>
            <a:r>
              <a:rPr lang="en-US" sz="2000" dirty="0" smtClean="0"/>
              <a:t>Deforestation</a:t>
            </a:r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9057"/>
            <a:ext cx="2766112" cy="3657600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810000" y="1447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67 hotspots in 22 countries, illustrated through  ~140 satellite images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1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hotspot?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A significant area of Earth’s surface that is susceptible to slow-onset or rapid environmental change, positive or </a:t>
            </a:r>
            <a:r>
              <a:rPr lang="en-US" sz="3200" dirty="0" err="1" smtClean="0"/>
              <a:t>negitive</a:t>
            </a:r>
            <a:endParaRPr lang="en-US" sz="3200" dirty="0" smtClean="0"/>
          </a:p>
          <a:p>
            <a:r>
              <a:rPr lang="en-US" sz="3200" dirty="0" smtClean="0"/>
              <a:t>Can be explained using satellite  and aerial imagery, ground photos and descriptive text</a:t>
            </a:r>
          </a:p>
          <a:p>
            <a:r>
              <a:rPr lang="en-US" sz="3200" dirty="0" smtClean="0"/>
              <a:t>Identified by scanning imagery, reviewing literature, local knowledge, expert consultation and current events</a:t>
            </a:r>
          </a:p>
        </p:txBody>
      </p:sp>
    </p:spTree>
    <p:extLst>
      <p:ext uri="{BB962C8B-B14F-4D97-AF65-F5344CB8AC3E}">
        <p14:creationId xmlns:p14="http://schemas.microsoft.com/office/powerpoint/2010/main" val="258753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UNEP Environmental Change Hotspots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More than 270 hotspots identified</a:t>
            </a:r>
          </a:p>
          <a:p>
            <a:r>
              <a:rPr lang="en-US" sz="2400" dirty="0" smtClean="0"/>
              <a:t>Spanning all 7 continents</a:t>
            </a:r>
          </a:p>
          <a:p>
            <a:r>
              <a:rPr lang="en-US" sz="2400" dirty="0" smtClean="0"/>
              <a:t>In more than 100 countries</a:t>
            </a:r>
          </a:p>
          <a:p>
            <a:r>
              <a:rPr lang="en-US" sz="2400" dirty="0" smtClean="0"/>
              <a:t>Four themes:</a:t>
            </a:r>
          </a:p>
          <a:p>
            <a:pPr lvl="1"/>
            <a:r>
              <a:rPr lang="en-US" sz="2400" dirty="0" smtClean="0"/>
              <a:t>Climate Change and Atmosphere</a:t>
            </a:r>
          </a:p>
          <a:p>
            <a:pPr lvl="1"/>
            <a:r>
              <a:rPr lang="en-US" sz="2400" dirty="0" smtClean="0"/>
              <a:t>Disasters and Conflicts</a:t>
            </a:r>
          </a:p>
          <a:p>
            <a:pPr lvl="1"/>
            <a:r>
              <a:rPr lang="en-US" sz="2400" dirty="0" smtClean="0"/>
              <a:t>Ecosystems</a:t>
            </a:r>
          </a:p>
          <a:p>
            <a:pPr lvl="1"/>
            <a:r>
              <a:rPr lang="en-US" sz="2400" dirty="0" smtClean="0"/>
              <a:t>Resource Extraction</a:t>
            </a:r>
          </a:p>
          <a:p>
            <a:r>
              <a:rPr lang="en-US" sz="2400" dirty="0" smtClean="0"/>
              <a:t>Information is accessible in a variety of ways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14600"/>
            <a:ext cx="3520755" cy="2580534"/>
          </a:xfrm>
          <a:prstGeom prst="rect">
            <a:avLst/>
          </a:prstGeom>
          <a:effectLst>
            <a:outerShdw blurRad="215900" dist="38100" dir="2700000" algn="tl" rotWithShape="0">
              <a:schemeClr val="tx1">
                <a:alpha val="61000"/>
              </a:scheme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1027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through Google Maps</a:t>
            </a:r>
            <a:r>
              <a:rPr lang="en-US" dirty="0"/>
              <a:t>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819400"/>
            <a:ext cx="7924800" cy="2590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Hosts the 270+ hotspots for global access</a:t>
            </a:r>
          </a:p>
          <a:p>
            <a:r>
              <a:rPr lang="en-US" sz="2400" dirty="0" smtClean="0"/>
              <a:t>Hotspots identified from atlases, reports and GEAS bulletins</a:t>
            </a:r>
          </a:p>
          <a:p>
            <a:r>
              <a:rPr lang="en-US" sz="2400" dirty="0" smtClean="0"/>
              <a:t>Contains satellite &amp; aerial imagery, ground photos and descriptive text</a:t>
            </a:r>
          </a:p>
          <a:p>
            <a:r>
              <a:rPr lang="en-US" sz="2400" dirty="0" smtClean="0"/>
              <a:t>Dynamically updated through the use of an administrative tool developed by UNEP/GRID-Sioux Falls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752599"/>
            <a:ext cx="4565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http://na.unep.net/google.php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1110</TotalTime>
  <Words>254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OFFICIAL LAUNCH OF THE ARAB REGION ATLAS OF OUR CHANGING ENVIRONMENT</vt:lpstr>
      <vt:lpstr>ATLAS of our changing environment Series</vt:lpstr>
      <vt:lpstr>PowerPoint Presentation</vt:lpstr>
      <vt:lpstr>PowerPoint Presentation</vt:lpstr>
      <vt:lpstr>PowerPoint Presentation</vt:lpstr>
      <vt:lpstr>Arab Region Atlas of Our Changing Environment</vt:lpstr>
      <vt:lpstr>What is a hotspot?</vt:lpstr>
      <vt:lpstr>UNEP Environmental Change Hotspots</vt:lpstr>
      <vt:lpstr>Access through Google Maps interface</vt:lpstr>
      <vt:lpstr>PowerPoint Presentation</vt:lpstr>
      <vt:lpstr>PowerPoint Presentation</vt:lpstr>
      <vt:lpstr>Access through Google Earth Layer</vt:lpstr>
      <vt:lpstr>Google Earth layer </vt:lpstr>
      <vt:lpstr>Access through  multimedia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lharriman</dc:creator>
  <cp:lastModifiedBy>lharriman</cp:lastModifiedBy>
  <cp:revision>50</cp:revision>
  <dcterms:created xsi:type="dcterms:W3CDTF">2013-12-03T18:17:14Z</dcterms:created>
  <dcterms:modified xsi:type="dcterms:W3CDTF">2014-03-18T16:13:45Z</dcterms:modified>
</cp:coreProperties>
</file>